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87" r:id="rId3"/>
    <p:sldId id="286" r:id="rId4"/>
    <p:sldId id="262" r:id="rId5"/>
    <p:sldId id="257" r:id="rId6"/>
    <p:sldId id="258" r:id="rId7"/>
    <p:sldId id="283" r:id="rId8"/>
    <p:sldId id="284" r:id="rId9"/>
    <p:sldId id="280" r:id="rId10"/>
    <p:sldId id="279" r:id="rId11"/>
    <p:sldId id="28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340"/>
    <a:srgbClr val="DE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35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1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1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1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1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1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8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2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2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6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9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47B33-9A6B-4A17-9182-5E3D2898C3E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9A6836-5A3B-459A-BE1D-DDA2A489D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97E3-54CE-AFF0-A239-7F710597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2625" y="1645922"/>
            <a:ext cx="7631084" cy="35412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Достижение предметных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400" b="1" dirty="0">
                <a:solidFill>
                  <a:srgbClr val="002060"/>
                </a:solidFill>
              </a:rPr>
              <a:t> результатов </a:t>
            </a:r>
            <a:r>
              <a:rPr lang="ru-RU" sz="2400" b="1" dirty="0" smtClean="0">
                <a:solidFill>
                  <a:srgbClr val="002060"/>
                </a:solidFill>
              </a:rPr>
              <a:t>освоения литературы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рамках реализации ФОП СОО </a:t>
            </a:r>
            <a:r>
              <a:rPr lang="ru-RU" sz="2400" b="1" dirty="0" smtClean="0">
                <a:solidFill>
                  <a:srgbClr val="002060"/>
                </a:solidFill>
              </a:rPr>
              <a:t>( </a:t>
            </a:r>
            <a:r>
              <a:rPr lang="ru-RU" sz="2400" b="1" dirty="0">
                <a:solidFill>
                  <a:srgbClr val="002060"/>
                </a:solidFill>
              </a:rPr>
              <a:t>из опыта работы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Анализ поэтического текста.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400" b="1" dirty="0" err="1">
                <a:solidFill>
                  <a:schemeClr val="tx1"/>
                </a:solidFill>
              </a:rPr>
              <a:t>Руденкова</a:t>
            </a:r>
            <a:r>
              <a:rPr lang="ru-RU" sz="1400" b="1" dirty="0">
                <a:solidFill>
                  <a:schemeClr val="tx1"/>
                </a:solidFill>
              </a:rPr>
              <a:t> Ирина Владимировна,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учитель </a:t>
            </a:r>
            <a:r>
              <a:rPr lang="ru-RU" sz="1400" b="1" dirty="0">
                <a:solidFill>
                  <a:schemeClr val="tx1"/>
                </a:solidFill>
              </a:rPr>
              <a:t>русского языка и </a:t>
            </a:r>
            <a:r>
              <a:rPr lang="ru-RU" sz="1400" b="1" dirty="0" smtClean="0">
                <a:solidFill>
                  <a:schemeClr val="tx1"/>
                </a:solidFill>
              </a:rPr>
              <a:t>литература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МБОУ </a:t>
            </a:r>
            <a:r>
              <a:rPr lang="ru-RU" sz="1400" b="1" dirty="0" smtClean="0">
                <a:solidFill>
                  <a:schemeClr val="tx1"/>
                </a:solidFill>
              </a:rPr>
              <a:t>«Квантор</a:t>
            </a:r>
            <a:r>
              <a:rPr lang="ru-RU" sz="1400" b="1" dirty="0">
                <a:solidFill>
                  <a:schemeClr val="tx1"/>
                </a:solidFill>
              </a:rPr>
              <a:t>», </a:t>
            </a:r>
            <a:r>
              <a:rPr lang="ru-RU" sz="1400" b="1" dirty="0" err="1">
                <a:solidFill>
                  <a:schemeClr val="tx1"/>
                </a:solidFill>
              </a:rPr>
              <a:t>г.о</a:t>
            </a:r>
            <a:r>
              <a:rPr lang="ru-RU" sz="1400" b="1" dirty="0">
                <a:solidFill>
                  <a:schemeClr val="tx1"/>
                </a:solidFill>
              </a:rPr>
              <a:t> Коломна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91107-0AA1-0A1E-03B5-D4272A7B3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900474"/>
            <a:ext cx="6815669" cy="779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 err="1"/>
              <a:t>ььь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4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DDB34-1FAC-D5AE-25B8-F72E175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962" y="710213"/>
            <a:ext cx="3669437" cy="383515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Какую роль играют эпитеты?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Найдите метафору.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Отдыхающее</a:t>
            </a:r>
            <a:r>
              <a:rPr lang="ru-RU" sz="2400" b="1" dirty="0"/>
              <a:t> поле?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A7A5AF-5321-A20E-4089-365DB17A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027" y="535180"/>
            <a:ext cx="7412935" cy="57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118BD-97C7-45D7-76DD-E3AE0554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ADEB9-1903-ED10-203E-FF922CEB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2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B72F5-EEBC-212C-FBAC-9E8E296E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5FD4E2-2CA2-6E5B-F795-83B021275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35" y="2557463"/>
            <a:ext cx="683133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97E3-54CE-AFF0-A239-7F710597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7" y="2276396"/>
            <a:ext cx="6815669" cy="3018408"/>
          </a:xfrm>
        </p:spPr>
        <p:txBody>
          <a:bodyPr/>
          <a:lstStyle/>
          <a:p>
            <a:r>
              <a:rPr lang="ru-RU" sz="1600" b="1" dirty="0" err="1">
                <a:solidFill>
                  <a:srgbClr val="002060"/>
                </a:solidFill>
              </a:rPr>
              <a:t>Текстоцентрический</a:t>
            </a:r>
            <a:r>
              <a:rPr lang="ru-RU" sz="1600" b="1" dirty="0">
                <a:solidFill>
                  <a:srgbClr val="002060"/>
                </a:solidFill>
              </a:rPr>
              <a:t> принцип </a:t>
            </a:r>
            <a:r>
              <a:rPr lang="ru-RU" sz="1600" b="1" dirty="0" smtClean="0">
                <a:solidFill>
                  <a:srgbClr val="002060"/>
                </a:solidFill>
              </a:rPr>
              <a:t>реализации целей обучения: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формируется коммуникативная </a:t>
            </a:r>
            <a:r>
              <a:rPr lang="ru-RU" sz="1600" b="1" dirty="0">
                <a:solidFill>
                  <a:srgbClr val="002060"/>
                </a:solidFill>
              </a:rPr>
              <a:t>компетенция,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развиваются </a:t>
            </a:r>
            <a:r>
              <a:rPr lang="ru-RU" sz="1600" b="1" dirty="0">
                <a:solidFill>
                  <a:srgbClr val="002060"/>
                </a:solidFill>
              </a:rPr>
              <a:t>универсальные способы мыслительной деятельности</a:t>
            </a:r>
            <a:r>
              <a:rPr lang="ru-RU" sz="1600" b="1" dirty="0" smtClean="0">
                <a:solidFill>
                  <a:srgbClr val="002060"/>
                </a:solidFill>
              </a:rPr>
              <a:t>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воспитывается любовь к литературе, к родине,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происходит формирование </a:t>
            </a:r>
            <a:r>
              <a:rPr lang="ru-RU" sz="1600" b="1" dirty="0">
                <a:solidFill>
                  <a:srgbClr val="002060"/>
                </a:solidFill>
              </a:rPr>
              <a:t>умения воспринимать чужие и выражать свои мысли в устной и письменной форме, </a:t>
            </a:r>
            <a:r>
              <a:rPr lang="ru-RU" sz="1600" b="1" dirty="0" smtClean="0">
                <a:solidFill>
                  <a:srgbClr val="002060"/>
                </a:solidFill>
              </a:rPr>
              <a:t>правильно </a:t>
            </a:r>
            <a:r>
              <a:rPr lang="ru-RU" sz="1600" b="1" dirty="0">
                <a:solidFill>
                  <a:srgbClr val="002060"/>
                </a:solidFill>
              </a:rPr>
              <a:t>и уместно используя языковые средства в соответствии с целью </a:t>
            </a:r>
            <a:r>
              <a:rPr lang="ru-RU" sz="1600" b="1" dirty="0" smtClean="0">
                <a:solidFill>
                  <a:srgbClr val="002060"/>
                </a:solidFill>
              </a:rPr>
              <a:t>общения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Работа </a:t>
            </a:r>
            <a:r>
              <a:rPr lang="ru-RU" sz="1600" dirty="0"/>
              <a:t>с текстом </a:t>
            </a:r>
            <a:r>
              <a:rPr lang="ru-RU" sz="1600" dirty="0" smtClean="0"/>
              <a:t>становится средством </a:t>
            </a:r>
            <a:r>
              <a:rPr lang="ru-RU" sz="1600" b="1" dirty="0"/>
              <a:t>формирования </a:t>
            </a:r>
            <a:r>
              <a:rPr lang="ru-RU" sz="1600" b="1" dirty="0" err="1"/>
              <a:t>метапредметных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результатов </a:t>
            </a:r>
            <a:r>
              <a:rPr lang="ru-RU" sz="1600" dirty="0"/>
              <a:t>обучения и </a:t>
            </a:r>
            <a:r>
              <a:rPr lang="ru-RU" sz="1600" dirty="0" smtClean="0"/>
              <a:t>обеспечивает </a:t>
            </a:r>
            <a:r>
              <a:rPr lang="ru-RU" sz="1600" dirty="0"/>
              <a:t>совершенствование </a:t>
            </a:r>
            <a:r>
              <a:rPr lang="ru-RU" sz="1600" b="1" dirty="0"/>
              <a:t>коммуникативной компетенции </a:t>
            </a:r>
            <a:r>
              <a:rPr lang="ru-RU" sz="1600" dirty="0"/>
              <a:t>учащихся. </a:t>
            </a:r>
            <a:br>
              <a:rPr lang="ru-RU" sz="16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91107-0AA1-0A1E-03B5-D4272A7B3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900474"/>
            <a:ext cx="6815669" cy="779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 err="1"/>
              <a:t>ььь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97E3-54CE-AFF0-A239-7F710597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77880"/>
            <a:ext cx="6815669" cy="3018408"/>
          </a:xfrm>
        </p:spPr>
        <p:txBody>
          <a:bodyPr/>
          <a:lstStyle/>
          <a:p>
            <a:r>
              <a:rPr lang="ru-RU" sz="4800" dirty="0"/>
              <a:t>Средства художественной выразительности 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Часть 1 Тропы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91107-0AA1-0A1E-03B5-D4272A7B3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900474"/>
            <a:ext cx="6815669" cy="779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 err="1"/>
              <a:t>ььь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8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409E-66CF-121F-F574-F0F9F4CC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Эпитет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7FCA9D-5D57-4AC2-DA71-3FAEED351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7751" y="2433176"/>
            <a:ext cx="5308600" cy="331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1FC8E-6179-E17D-85F8-012EA27EF1ED}"/>
              </a:ext>
            </a:extLst>
          </p:cNvPr>
          <p:cNvSpPr txBox="1"/>
          <p:nvPr/>
        </p:nvSpPr>
        <p:spPr>
          <a:xfrm>
            <a:off x="1100831" y="2896340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Черепашье время</a:t>
            </a:r>
          </a:p>
        </p:txBody>
      </p:sp>
    </p:spTree>
    <p:extLst>
      <p:ext uri="{BB962C8B-B14F-4D97-AF65-F5344CB8AC3E}">
        <p14:creationId xmlns:p14="http://schemas.microsoft.com/office/powerpoint/2010/main" val="219536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23F4E-1DAC-22EE-76FA-9518780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8" y="1047566"/>
            <a:ext cx="10750859" cy="1442620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Эпитет – это яркое образное определение, передающее отношение автора к предмету или явлению.          </a:t>
            </a:r>
            <a:r>
              <a:rPr kumimoji="0" lang="ru-RU" sz="31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/>
            </a:r>
            <a:br>
              <a:rPr kumimoji="0" lang="ru-RU" sz="31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endParaRPr lang="ru-RU" sz="3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78820-BE70-74A4-9DAA-BECC30A1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343" y="6155332"/>
            <a:ext cx="3429739" cy="45719"/>
          </a:xfrm>
        </p:spPr>
        <p:txBody>
          <a:bodyPr>
            <a:normAutofit fontScale="25000" lnSpcReduction="20000"/>
          </a:bodyPr>
          <a:lstStyle/>
          <a:p>
            <a:endParaRPr lang="ru-RU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8D3C4-A3E7-C5B1-BBE6-A475B7B0B43A}"/>
              </a:ext>
            </a:extLst>
          </p:cNvPr>
          <p:cNvSpPr txBox="1"/>
          <p:nvPr/>
        </p:nvSpPr>
        <p:spPr>
          <a:xfrm>
            <a:off x="1571348" y="3391926"/>
            <a:ext cx="3053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КАКОЙ?   </a:t>
            </a:r>
          </a:p>
          <a:p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КАК?</a:t>
            </a:r>
          </a:p>
          <a:p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ЧТО ДЕЛАЯ?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42E34-A393-7110-A179-3CFACE85D118}"/>
              </a:ext>
            </a:extLst>
          </p:cNvPr>
          <p:cNvSpPr txBox="1"/>
          <p:nvPr/>
        </p:nvSpPr>
        <p:spPr>
          <a:xfrm>
            <a:off x="6096000" y="2899484"/>
            <a:ext cx="5078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Прилагательное, причастие, наречие, деепричастие</a:t>
            </a:r>
          </a:p>
        </p:txBody>
      </p:sp>
    </p:spTree>
    <p:extLst>
      <p:ext uri="{BB962C8B-B14F-4D97-AF65-F5344CB8AC3E}">
        <p14:creationId xmlns:p14="http://schemas.microsoft.com/office/powerpoint/2010/main" val="66179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23730-DFDD-3116-0E68-75B89DD3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8" y="996600"/>
            <a:ext cx="9601196" cy="1897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Эпитеты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8C067-AAF5-B506-D80F-D0ACA897C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454" y="2556931"/>
            <a:ext cx="4279776" cy="331893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5"/>
                </a:solidFill>
              </a:rPr>
              <a:t>А волны моря с </a:t>
            </a:r>
            <a:r>
              <a:rPr lang="ru-RU" sz="2800" b="1" i="1" dirty="0"/>
              <a:t>печальным </a:t>
            </a:r>
            <a:r>
              <a:rPr lang="ru-RU" b="1" i="1" dirty="0">
                <a:solidFill>
                  <a:schemeClr val="accent5"/>
                </a:solidFill>
              </a:rPr>
              <a:t>ревом о берег бились.</a:t>
            </a:r>
          </a:p>
          <a:p>
            <a:r>
              <a:rPr lang="ru-RU" sz="2800" b="1" i="1" dirty="0"/>
              <a:t>Крадучись</a:t>
            </a:r>
            <a:r>
              <a:rPr lang="ru-RU" b="1" i="1" dirty="0"/>
              <a:t>,</a:t>
            </a:r>
            <a:r>
              <a:rPr lang="ru-RU" b="1" i="1" dirty="0">
                <a:solidFill>
                  <a:schemeClr val="accent5"/>
                </a:solidFill>
              </a:rPr>
              <a:t> играя в прятки, сходит небо.</a:t>
            </a:r>
          </a:p>
          <a:p>
            <a:r>
              <a:rPr lang="ru-RU" b="1" i="1" dirty="0">
                <a:solidFill>
                  <a:schemeClr val="accent5"/>
                </a:solidFill>
              </a:rPr>
              <a:t>Ветер дул с </a:t>
            </a:r>
            <a:r>
              <a:rPr lang="ru-RU" sz="2800" b="1" i="1" dirty="0"/>
              <a:t>бессмысленной </a:t>
            </a:r>
            <a:r>
              <a:rPr lang="ru-RU" b="1" i="1" dirty="0">
                <a:solidFill>
                  <a:schemeClr val="accent5"/>
                </a:solidFill>
              </a:rPr>
              <a:t>яростью.</a:t>
            </a:r>
          </a:p>
          <a:p>
            <a:r>
              <a:rPr lang="ru-RU" b="1" i="1" dirty="0">
                <a:solidFill>
                  <a:schemeClr val="accent5"/>
                </a:solidFill>
              </a:rPr>
              <a:t>Кругом трава так </a:t>
            </a:r>
            <a:r>
              <a:rPr lang="ru-RU" sz="2800" b="1" i="1" dirty="0"/>
              <a:t>весело</a:t>
            </a:r>
            <a:r>
              <a:rPr lang="ru-RU" b="1" i="1" dirty="0">
                <a:solidFill>
                  <a:schemeClr val="accent5"/>
                </a:solidFill>
              </a:rPr>
              <a:t> цвела.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52895-C1A5-110F-A8C5-04121DE3A541}"/>
              </a:ext>
            </a:extLst>
          </p:cNvPr>
          <p:cNvSpPr txBox="1"/>
          <p:nvPr/>
        </p:nvSpPr>
        <p:spPr>
          <a:xfrm>
            <a:off x="1583184" y="1684697"/>
            <a:ext cx="345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Постоянные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A4463-FD31-AE2D-5986-BB3096F2743B}"/>
              </a:ext>
            </a:extLst>
          </p:cNvPr>
          <p:cNvSpPr txBox="1"/>
          <p:nvPr/>
        </p:nvSpPr>
        <p:spPr>
          <a:xfrm>
            <a:off x="6818050" y="1684698"/>
            <a:ext cx="379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Общеязыковые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A890C-1C84-5556-842A-FB082013B739}"/>
              </a:ext>
            </a:extLst>
          </p:cNvPr>
          <p:cNvSpPr txBox="1"/>
          <p:nvPr/>
        </p:nvSpPr>
        <p:spPr>
          <a:xfrm>
            <a:off x="1722268" y="2965142"/>
            <a:ext cx="3009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красная девица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синее море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добрый молодец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сыра земля</a:t>
            </a:r>
          </a:p>
          <a:p>
            <a:r>
              <a:rPr lang="ru-RU" sz="2800" b="1" dirty="0">
                <a:solidFill>
                  <a:schemeClr val="accent5"/>
                </a:solidFill>
              </a:rPr>
              <a:t>чисто поле</a:t>
            </a:r>
          </a:p>
        </p:txBody>
      </p:sp>
    </p:spTree>
    <p:extLst>
      <p:ext uri="{BB962C8B-B14F-4D97-AF65-F5344CB8AC3E}">
        <p14:creationId xmlns:p14="http://schemas.microsoft.com/office/powerpoint/2010/main" val="221628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32606-7609-ABB9-3E02-7A03BCFD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6E76DE-0E14-2B21-AA76-23AFE797F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192" y="-271114"/>
            <a:ext cx="11365992" cy="740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88109-BA01-C96F-B519-688D71815068}"/>
              </a:ext>
            </a:extLst>
          </p:cNvPr>
          <p:cNvSpPr txBox="1"/>
          <p:nvPr/>
        </p:nvSpPr>
        <p:spPr>
          <a:xfrm>
            <a:off x="7836230" y="397871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 эпитеты помогают раскрыть</a:t>
            </a:r>
          </a:p>
          <a:p>
            <a:r>
              <a:rPr lang="ru-RU" dirty="0"/>
              <a:t> состояние лирического героя и </a:t>
            </a:r>
          </a:p>
          <a:p>
            <a:r>
              <a:rPr lang="ru-RU" dirty="0"/>
              <a:t>Авторскую идею стихотворения?</a:t>
            </a:r>
          </a:p>
        </p:txBody>
      </p:sp>
    </p:spTree>
    <p:extLst>
      <p:ext uri="{BB962C8B-B14F-4D97-AF65-F5344CB8AC3E}">
        <p14:creationId xmlns:p14="http://schemas.microsoft.com/office/powerpoint/2010/main" val="159521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656A7-77EC-9FDE-A65D-9DC1BCFC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02" y="2559151"/>
            <a:ext cx="9601196" cy="14979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/>
              <a:t>Это был человек лет уже за пятьдесят, среднего роста и плотного сложения, с проседью и с большою лысиной, с отекшим от постоянного пьянства желтым, даже зеленоватым лицом и с припухшими веками, из-за которых сияли крошечные, как щелочки, но одушевленные красноватые глазки. Но что-то было в нем очень странное; во взгляде его светилась как будто даже восторженность, — пожалуй, был и смысл и ум, — но в то же время мелькало как будто и безумие. Одет он был в старый, совершенно оборванный черный фрак, с осыпавшимися пуговицами. Одна только еще держалась кое-как, и на нее-то он и застегивался, видимо желая не удаляться приличий. Из-под нанкового жилета торчала манишка, вся скомканная, запачканная и залитая. Лицо было выбрито, </a:t>
            </a:r>
            <a:r>
              <a:rPr lang="ru-RU" sz="2200" b="1" dirty="0" err="1"/>
              <a:t>по-чиновничьи</a:t>
            </a:r>
            <a:r>
              <a:rPr lang="ru-RU" sz="2200" b="1" dirty="0"/>
              <a:t>, но давно уже, так что уже густо начала выступать сизая щетина. Да и в ухватках его действительно было что-то солидно-чиновничье. Но он был в беспокойстве, ерошил волосы и подпирал иногда, в тоске, обеими руками голову, положа продранные локти на залитый и липкий стол.</a:t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                                                                                                      Ф. М. Достоевский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4AEED-CEE1-0943-6226-49D385CC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006" y="2556932"/>
            <a:ext cx="1317590" cy="2547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81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1DEA3-718C-ADC3-3016-7B38A521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54E2C2-1C64-403C-C7F4-5CF10D8B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495" y="-138984"/>
            <a:ext cx="11478827" cy="74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3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578</TotalTime>
  <Words>310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Достижение предметных и метапредметных результатов освоения литературы  в рамках реализации ФОП СОО ( из опыта работы) Анализ поэтического текста.   Руденкова Ирина Владимировна,  учитель русского языка и литература  МБОУ «Квантор», г.о Коломна</vt:lpstr>
      <vt:lpstr>Текстоцентрический принцип реализации целей обучения:  формируется коммуникативная компетенция,  развиваются универсальные способы мыслительной деятельности,  воспитывается любовь к литературе, к родине,  происходит формирование умения воспринимать чужие и выражать свои мысли в устной и письменной форме, правильно и уместно используя языковые средства в соответствии с целью общения.   Работа с текстом становится средством формирования метапредметных результатов обучения и обеспечивает совершенствование коммуникативной компетенции учащихся.    </vt:lpstr>
      <vt:lpstr>Средства художественной выразительности   Часть 1 Тропы</vt:lpstr>
      <vt:lpstr>Эпитет</vt:lpstr>
      <vt:lpstr>Эпитет – это яркое образное определение, передающее отношение автора к предмету или явлению.           </vt:lpstr>
      <vt:lpstr>Эпитеты</vt:lpstr>
      <vt:lpstr>Презентация PowerPoint</vt:lpstr>
      <vt:lpstr>Это был человек лет уже за пятьдесят, среднего роста и плотного сложения, с проседью и с большою лысиной, с отекшим от постоянного пьянства желтым, даже зеленоватым лицом и с припухшими веками, из-за которых сияли крошечные, как щелочки, но одушевленные красноватые глазки. Но что-то было в нем очень странное; во взгляде его светилась как будто даже восторженность, — пожалуй, был и смысл и ум, — но в то же время мелькало как будто и безумие. Одет он был в старый, совершенно оборванный черный фрак, с осыпавшимися пуговицами. Одна только еще держалась кое-как, и на нее-то он и застегивался, видимо желая не удаляться приличий. Из-под нанкового жилета торчала манишка, вся скомканная, запачканная и залитая. Лицо было выбрито, по-чиновничьи, но давно уже, так что уже густо начала выступать сизая щетина. Да и в ухватках его действительно было что-то солидно-чиновничье. Но он был в беспокойстве, ерошил волосы и подпирал иногда, в тоске, обеими руками голову, положа продранные локти на залитый и липкий стол.                                                                                                        Ф. М. Достоевский</vt:lpstr>
      <vt:lpstr>Презентация PowerPoint</vt:lpstr>
      <vt:lpstr>Какую роль играют эпитеты?  Найдите метафору.  Отдыхающее поле?</vt:lpstr>
      <vt:lpstr>Спасибо за внимание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79852979473</cp:lastModifiedBy>
  <cp:revision>8</cp:revision>
  <dcterms:created xsi:type="dcterms:W3CDTF">2024-01-27T14:58:22Z</dcterms:created>
  <dcterms:modified xsi:type="dcterms:W3CDTF">2024-03-05T19:43:12Z</dcterms:modified>
</cp:coreProperties>
</file>